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7" r:id="rId2"/>
    <p:sldId id="412" r:id="rId3"/>
    <p:sldId id="413" r:id="rId4"/>
    <p:sldId id="411" r:id="rId5"/>
    <p:sldId id="377" r:id="rId6"/>
    <p:sldId id="389" r:id="rId7"/>
    <p:sldId id="408" r:id="rId8"/>
    <p:sldId id="415" r:id="rId9"/>
    <p:sldId id="414" r:id="rId10"/>
    <p:sldId id="368" r:id="rId11"/>
  </p:sldIdLst>
  <p:sldSz cx="9144000" cy="6858000" type="screen4x3"/>
  <p:notesSz cx="6810375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l.panek" initials="KP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C5F"/>
    <a:srgbClr val="FF0066"/>
    <a:srgbClr val="00ADEA"/>
    <a:srgbClr val="CDF2FF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939" autoAdjust="0"/>
  </p:normalViewPr>
  <p:slideViewPr>
    <p:cSldViewPr>
      <p:cViewPr varScale="1">
        <p:scale>
          <a:sx n="100" d="100"/>
          <a:sy n="100" d="100"/>
        </p:scale>
        <p:origin x="195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Kadula\BESIP\2018\1%20-%20zdrojov&#233;%20excely\N&#225;rodn&#237;%20strategie%202017.xlsx" TargetMode="External"/><Relationship Id="rId1" Type="http://schemas.openxmlformats.org/officeDocument/2006/relationships/image" Target="../media/image6.jp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adula\BESIP\2018\1%20-%20zdrojov&#233;%20excely\EVROP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Kadula\BESIP\2018\Prezentace\BESIP%20-%20ministr%20prazdniny\zdrojova%20data%20nepozorno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Data!$B$51</c:f>
              <c:strCache>
                <c:ptCount val="1"/>
                <c:pt idx="0">
                  <c:v>Usmrcení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F2-48E2-8BC6-3D51145BB93C}"/>
              </c:ext>
            </c:extLst>
          </c:dPt>
          <c:dPt>
            <c:idx val="1"/>
            <c:invertIfNegative val="0"/>
            <c:bubble3D val="0"/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F2-48E2-8BC6-3D51145BB93C}"/>
              </c:ext>
            </c:extLst>
          </c:dPt>
          <c:dPt>
            <c:idx val="2"/>
            <c:invertIfNegative val="0"/>
            <c:bubble3D val="0"/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F2-48E2-8BC6-3D51145BB93C}"/>
              </c:ext>
            </c:extLst>
          </c:dPt>
          <c:dLbls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Data!$C$1:$N$1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  <c:extLst xmlns:c16r2="http://schemas.microsoft.com/office/drawing/2015/06/chart"/>
            </c:numRef>
          </c:cat>
          <c:val>
            <c:numRef>
              <c:f>Data!$C$51:$N$51</c:f>
              <c:numCache>
                <c:formatCode>#,##0</c:formatCode>
                <c:ptCount val="9"/>
                <c:pt idx="0">
                  <c:v>832</c:v>
                </c:pt>
                <c:pt idx="1">
                  <c:v>753</c:v>
                </c:pt>
                <c:pt idx="2">
                  <c:v>707</c:v>
                </c:pt>
                <c:pt idx="3">
                  <c:v>681</c:v>
                </c:pt>
                <c:pt idx="4">
                  <c:v>583</c:v>
                </c:pt>
                <c:pt idx="5">
                  <c:v>629</c:v>
                </c:pt>
                <c:pt idx="6">
                  <c:v>660</c:v>
                </c:pt>
                <c:pt idx="7">
                  <c:v>545</c:v>
                </c:pt>
                <c:pt idx="8">
                  <c:v>502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FF2-48E2-8BC6-3D51145BB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015960"/>
        <c:axId val="447009296"/>
      </c:barChart>
      <c:lineChart>
        <c:grouping val="standard"/>
        <c:varyColors val="0"/>
        <c:ser>
          <c:idx val="2"/>
          <c:order val="1"/>
          <c:tx>
            <c:strRef>
              <c:f>Data!$B$53</c:f>
              <c:strCache>
                <c:ptCount val="1"/>
                <c:pt idx="0">
                  <c:v>Těžce zranění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Data!$C$1:$N$1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  <c:extLst xmlns:c16r2="http://schemas.microsoft.com/office/drawing/2015/06/chart"/>
            </c:numRef>
          </c:cat>
          <c:val>
            <c:numRef>
              <c:f>Data!$C$53:$N$53</c:f>
              <c:numCache>
                <c:formatCode>#,##0</c:formatCode>
                <c:ptCount val="9"/>
                <c:pt idx="0">
                  <c:v>3536</c:v>
                </c:pt>
                <c:pt idx="1">
                  <c:v>2823</c:v>
                </c:pt>
                <c:pt idx="2">
                  <c:v>3092</c:v>
                </c:pt>
                <c:pt idx="3">
                  <c:v>2986</c:v>
                </c:pt>
                <c:pt idx="4">
                  <c:v>2782</c:v>
                </c:pt>
                <c:pt idx="5">
                  <c:v>2762</c:v>
                </c:pt>
                <c:pt idx="6">
                  <c:v>2540</c:v>
                </c:pt>
                <c:pt idx="7">
                  <c:v>2580</c:v>
                </c:pt>
                <c:pt idx="8">
                  <c:v>2339</c:v>
                </c:pt>
              </c:numCache>
              <c:extLst xmlns:c16r2="http://schemas.microsoft.com/office/drawing/2015/06/chart"/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FF2-48E2-8BC6-3D51145BB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009688"/>
        <c:axId val="447010864"/>
      </c:lineChart>
      <c:catAx>
        <c:axId val="447015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Rok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47009296"/>
        <c:crosses val="autoZero"/>
        <c:auto val="1"/>
        <c:lblAlgn val="ctr"/>
        <c:lblOffset val="100"/>
        <c:noMultiLvlLbl val="0"/>
      </c:catAx>
      <c:valAx>
        <c:axId val="447009296"/>
        <c:scaling>
          <c:orientation val="minMax"/>
          <c:max val="880"/>
          <c:min val="3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r>
                  <a:rPr lang="cs-CZ">
                    <a:solidFill>
                      <a:schemeClr val="accent2">
                        <a:lumMod val="75000"/>
                      </a:schemeClr>
                    </a:solidFill>
                  </a:rPr>
                  <a:t>Počet usmrcených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2">
                    <a:lumMod val="75000"/>
                  </a:schemeClr>
                </a:solidFill>
              </a:defRPr>
            </a:pPr>
            <a:endParaRPr lang="cs-CZ"/>
          </a:p>
        </c:txPr>
        <c:crossAx val="447015960"/>
        <c:crosses val="autoZero"/>
        <c:crossBetween val="between"/>
        <c:majorUnit val="80"/>
      </c:valAx>
      <c:valAx>
        <c:axId val="447010864"/>
        <c:scaling>
          <c:orientation val="minMax"/>
          <c:max val="36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r>
                  <a:rPr lang="cs-CZ">
                    <a:solidFill>
                      <a:schemeClr val="accent3">
                        <a:lumMod val="75000"/>
                      </a:schemeClr>
                    </a:solidFill>
                  </a:rPr>
                  <a:t>Počet těžce zraněných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3">
                    <a:lumMod val="75000"/>
                  </a:schemeClr>
                </a:solidFill>
              </a:defRPr>
            </a:pPr>
            <a:endParaRPr lang="cs-CZ"/>
          </a:p>
        </c:txPr>
        <c:crossAx val="447009688"/>
        <c:crosses val="max"/>
        <c:crossBetween val="between"/>
        <c:majorUnit val="600"/>
      </c:valAx>
      <c:catAx>
        <c:axId val="447009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7010864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15000"/>
      </a:blip>
      <a:srcRect/>
      <a:stretch>
        <a:fillRect/>
      </a:stretch>
    </a:blip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69904054127086E-2"/>
          <c:y val="1.5702790776830601E-2"/>
          <c:w val="0.91711890954959674"/>
          <c:h val="0.793517812329195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'ETSC new'!$D$1:$D$2</c:f>
              <c:strCache>
                <c:ptCount val="2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C2-4D99-BFA1-C6E4285AEF53}"/>
              </c:ext>
            </c:extLst>
          </c:dPt>
          <c:dLbls>
            <c:dLbl>
              <c:idx val="14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'ETSC new'!$A$3:$A$30</c:f>
              <c:strCache>
                <c:ptCount val="28"/>
                <c:pt idx="0">
                  <c:v>Švédsko</c:v>
                </c:pt>
                <c:pt idx="1">
                  <c:v>Spojené království</c:v>
                </c:pt>
                <c:pt idx="2">
                  <c:v>Nizozemí</c:v>
                </c:pt>
                <c:pt idx="3">
                  <c:v>Dánsko</c:v>
                </c:pt>
                <c:pt idx="4">
                  <c:v>Irsko</c:v>
                </c:pt>
                <c:pt idx="5">
                  <c:v>Estonsko</c:v>
                </c:pt>
                <c:pt idx="6">
                  <c:v>Německo</c:v>
                </c:pt>
                <c:pt idx="7">
                  <c:v>Finsko</c:v>
                </c:pt>
                <c:pt idx="8">
                  <c:v>Španělsko</c:v>
                </c:pt>
                <c:pt idx="9">
                  <c:v>Malta</c:v>
                </c:pt>
                <c:pt idx="10">
                  <c:v>Lucembursko</c:v>
                </c:pt>
                <c:pt idx="11">
                  <c:v>Rakousko</c:v>
                </c:pt>
                <c:pt idx="12">
                  <c:v>Slovinsko</c:v>
                </c:pt>
                <c:pt idx="13">
                  <c:v>Francie</c:v>
                </c:pt>
                <c:pt idx="14">
                  <c:v>Česká republika</c:v>
                </c:pt>
                <c:pt idx="15">
                  <c:v>Belgie</c:v>
                </c:pt>
                <c:pt idx="16">
                  <c:v>Itálie</c:v>
                </c:pt>
                <c:pt idx="17">
                  <c:v>Slovensko</c:v>
                </c:pt>
                <c:pt idx="18">
                  <c:v>Kypr</c:v>
                </c:pt>
                <c:pt idx="19">
                  <c:v>Portugalsko</c:v>
                </c:pt>
                <c:pt idx="20">
                  <c:v>Maďarsko</c:v>
                </c:pt>
                <c:pt idx="21">
                  <c:v>Litva</c:v>
                </c:pt>
                <c:pt idx="22">
                  <c:v>Řecko</c:v>
                </c:pt>
                <c:pt idx="23">
                  <c:v>Lotyšsko</c:v>
                </c:pt>
                <c:pt idx="24">
                  <c:v>Polsko</c:v>
                </c:pt>
                <c:pt idx="25">
                  <c:v>Chorvatsko</c:v>
                </c:pt>
                <c:pt idx="26">
                  <c:v>Bulharsko</c:v>
                </c:pt>
                <c:pt idx="27">
                  <c:v>Rumunsko</c:v>
                </c:pt>
              </c:strCache>
            </c:strRef>
          </c:cat>
          <c:val>
            <c:numRef>
              <c:f>'ETSC new'!$D$3:$D$30</c:f>
              <c:numCache>
                <c:formatCode>General</c:formatCode>
                <c:ptCount val="28"/>
                <c:pt idx="0">
                  <c:v>25</c:v>
                </c:pt>
                <c:pt idx="1">
                  <c:v>27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  <c:pt idx="5">
                  <c:v>36</c:v>
                </c:pt>
                <c:pt idx="6">
                  <c:v>38</c:v>
                </c:pt>
                <c:pt idx="7">
                  <c:v>39</c:v>
                </c:pt>
                <c:pt idx="8">
                  <c:v>40</c:v>
                </c:pt>
                <c:pt idx="9">
                  <c:v>43</c:v>
                </c:pt>
                <c:pt idx="10">
                  <c:v>47</c:v>
                </c:pt>
                <c:pt idx="11">
                  <c:v>47</c:v>
                </c:pt>
                <c:pt idx="12">
                  <c:v>50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62</c:v>
                </c:pt>
                <c:pt idx="19">
                  <c:v>62</c:v>
                </c:pt>
                <c:pt idx="20">
                  <c:v>64</c:v>
                </c:pt>
                <c:pt idx="21">
                  <c:v>67</c:v>
                </c:pt>
                <c:pt idx="22">
                  <c:v>69</c:v>
                </c:pt>
                <c:pt idx="23">
                  <c:v>70</c:v>
                </c:pt>
                <c:pt idx="24">
                  <c:v>75</c:v>
                </c:pt>
                <c:pt idx="25">
                  <c:v>80</c:v>
                </c:pt>
                <c:pt idx="26">
                  <c:v>96</c:v>
                </c:pt>
                <c:pt idx="27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C2-4D99-BFA1-C6E4285AEF53}"/>
            </c:ext>
          </c:extLst>
        </c:ser>
        <c:ser>
          <c:idx val="0"/>
          <c:order val="1"/>
          <c:tx>
            <c:strRef>
              <c:f>'ETSC new'!$B$1:$B$2</c:f>
              <c:strCache>
                <c:ptCount val="2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C2-4D99-BFA1-C6E4285AEF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'ETSC new'!$A$3:$A$30</c:f>
              <c:strCache>
                <c:ptCount val="28"/>
                <c:pt idx="0">
                  <c:v>Švédsko</c:v>
                </c:pt>
                <c:pt idx="1">
                  <c:v>Spojené království</c:v>
                </c:pt>
                <c:pt idx="2">
                  <c:v>Nizozemí</c:v>
                </c:pt>
                <c:pt idx="3">
                  <c:v>Dánsko</c:v>
                </c:pt>
                <c:pt idx="4">
                  <c:v>Irsko</c:v>
                </c:pt>
                <c:pt idx="5">
                  <c:v>Estonsko</c:v>
                </c:pt>
                <c:pt idx="6">
                  <c:v>Německo</c:v>
                </c:pt>
                <c:pt idx="7">
                  <c:v>Finsko</c:v>
                </c:pt>
                <c:pt idx="8">
                  <c:v>Španělsko</c:v>
                </c:pt>
                <c:pt idx="9">
                  <c:v>Malta</c:v>
                </c:pt>
                <c:pt idx="10">
                  <c:v>Lucembursko</c:v>
                </c:pt>
                <c:pt idx="11">
                  <c:v>Rakousko</c:v>
                </c:pt>
                <c:pt idx="12">
                  <c:v>Slovinsko</c:v>
                </c:pt>
                <c:pt idx="13">
                  <c:v>Francie</c:v>
                </c:pt>
                <c:pt idx="14">
                  <c:v>Česká republika</c:v>
                </c:pt>
                <c:pt idx="15">
                  <c:v>Belgie</c:v>
                </c:pt>
                <c:pt idx="16">
                  <c:v>Itálie</c:v>
                </c:pt>
                <c:pt idx="17">
                  <c:v>Slovensko</c:v>
                </c:pt>
                <c:pt idx="18">
                  <c:v>Kypr</c:v>
                </c:pt>
                <c:pt idx="19">
                  <c:v>Portugalsko</c:v>
                </c:pt>
                <c:pt idx="20">
                  <c:v>Maďarsko</c:v>
                </c:pt>
                <c:pt idx="21">
                  <c:v>Litva</c:v>
                </c:pt>
                <c:pt idx="22">
                  <c:v>Řecko</c:v>
                </c:pt>
                <c:pt idx="23">
                  <c:v>Lotyšsko</c:v>
                </c:pt>
                <c:pt idx="24">
                  <c:v>Polsko</c:v>
                </c:pt>
                <c:pt idx="25">
                  <c:v>Chorvatsko</c:v>
                </c:pt>
                <c:pt idx="26">
                  <c:v>Bulharsko</c:v>
                </c:pt>
                <c:pt idx="27">
                  <c:v>Rumunsko</c:v>
                </c:pt>
              </c:strCache>
            </c:strRef>
          </c:cat>
          <c:val>
            <c:numRef>
              <c:f>'ETSC new'!$B$3:$B$30</c:f>
              <c:numCache>
                <c:formatCode>General</c:formatCode>
                <c:ptCount val="28"/>
                <c:pt idx="0">
                  <c:v>28</c:v>
                </c:pt>
                <c:pt idx="1">
                  <c:v>30</c:v>
                </c:pt>
                <c:pt idx="2">
                  <c:v>32</c:v>
                </c:pt>
                <c:pt idx="3">
                  <c:v>46</c:v>
                </c:pt>
                <c:pt idx="4">
                  <c:v>47</c:v>
                </c:pt>
                <c:pt idx="5">
                  <c:v>59</c:v>
                </c:pt>
                <c:pt idx="6">
                  <c:v>45</c:v>
                </c:pt>
                <c:pt idx="7">
                  <c:v>51</c:v>
                </c:pt>
                <c:pt idx="8">
                  <c:v>53</c:v>
                </c:pt>
                <c:pt idx="9">
                  <c:v>31</c:v>
                </c:pt>
                <c:pt idx="10">
                  <c:v>64</c:v>
                </c:pt>
                <c:pt idx="11">
                  <c:v>66</c:v>
                </c:pt>
                <c:pt idx="12">
                  <c:v>67</c:v>
                </c:pt>
                <c:pt idx="13">
                  <c:v>64</c:v>
                </c:pt>
                <c:pt idx="14">
                  <c:v>77</c:v>
                </c:pt>
                <c:pt idx="15">
                  <c:v>77</c:v>
                </c:pt>
                <c:pt idx="16">
                  <c:v>70</c:v>
                </c:pt>
                <c:pt idx="17">
                  <c:v>65</c:v>
                </c:pt>
                <c:pt idx="18">
                  <c:v>73</c:v>
                </c:pt>
                <c:pt idx="19">
                  <c:v>80</c:v>
                </c:pt>
                <c:pt idx="20">
                  <c:v>74</c:v>
                </c:pt>
                <c:pt idx="21">
                  <c:v>95</c:v>
                </c:pt>
                <c:pt idx="22">
                  <c:v>112</c:v>
                </c:pt>
                <c:pt idx="23">
                  <c:v>103</c:v>
                </c:pt>
                <c:pt idx="24">
                  <c:v>102</c:v>
                </c:pt>
                <c:pt idx="25">
                  <c:v>99</c:v>
                </c:pt>
                <c:pt idx="26">
                  <c:v>105</c:v>
                </c:pt>
                <c:pt idx="27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C2-4D99-BFA1-C6E4285AE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011256"/>
        <c:axId val="447012040"/>
      </c:barChart>
      <c:lineChart>
        <c:grouping val="standard"/>
        <c:varyColors val="0"/>
        <c:ser>
          <c:idx val="3"/>
          <c:order val="2"/>
          <c:tx>
            <c:strRef>
              <c:f>'ETSC new'!$H$2</c:f>
              <c:strCache>
                <c:ptCount val="1"/>
                <c:pt idx="0">
                  <c:v>EU 2017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1C2-4D99-BFA1-C6E4285AEF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'ETSC new'!$A$3:$A$30</c:f>
              <c:strCache>
                <c:ptCount val="28"/>
                <c:pt idx="0">
                  <c:v>Švédsko</c:v>
                </c:pt>
                <c:pt idx="1">
                  <c:v>Spojené království</c:v>
                </c:pt>
                <c:pt idx="2">
                  <c:v>Nizozemí</c:v>
                </c:pt>
                <c:pt idx="3">
                  <c:v>Dánsko</c:v>
                </c:pt>
                <c:pt idx="4">
                  <c:v>Irsko</c:v>
                </c:pt>
                <c:pt idx="5">
                  <c:v>Estonsko</c:v>
                </c:pt>
                <c:pt idx="6">
                  <c:v>Německo</c:v>
                </c:pt>
                <c:pt idx="7">
                  <c:v>Finsko</c:v>
                </c:pt>
                <c:pt idx="8">
                  <c:v>Španělsko</c:v>
                </c:pt>
                <c:pt idx="9">
                  <c:v>Malta</c:v>
                </c:pt>
                <c:pt idx="10">
                  <c:v>Lucembursko</c:v>
                </c:pt>
                <c:pt idx="11">
                  <c:v>Rakousko</c:v>
                </c:pt>
                <c:pt idx="12">
                  <c:v>Slovinsko</c:v>
                </c:pt>
                <c:pt idx="13">
                  <c:v>Francie</c:v>
                </c:pt>
                <c:pt idx="14">
                  <c:v>Česká republika</c:v>
                </c:pt>
                <c:pt idx="15">
                  <c:v>Belgie</c:v>
                </c:pt>
                <c:pt idx="16">
                  <c:v>Itálie</c:v>
                </c:pt>
                <c:pt idx="17">
                  <c:v>Slovensko</c:v>
                </c:pt>
                <c:pt idx="18">
                  <c:v>Kypr</c:v>
                </c:pt>
                <c:pt idx="19">
                  <c:v>Portugalsko</c:v>
                </c:pt>
                <c:pt idx="20">
                  <c:v>Maďarsko</c:v>
                </c:pt>
                <c:pt idx="21">
                  <c:v>Litva</c:v>
                </c:pt>
                <c:pt idx="22">
                  <c:v>Řecko</c:v>
                </c:pt>
                <c:pt idx="23">
                  <c:v>Lotyšsko</c:v>
                </c:pt>
                <c:pt idx="24">
                  <c:v>Polsko</c:v>
                </c:pt>
                <c:pt idx="25">
                  <c:v>Chorvatsko</c:v>
                </c:pt>
                <c:pt idx="26">
                  <c:v>Bulharsko</c:v>
                </c:pt>
                <c:pt idx="27">
                  <c:v>Rumunsko</c:v>
                </c:pt>
              </c:strCache>
            </c:strRef>
          </c:cat>
          <c:val>
            <c:numRef>
              <c:f>'ETSC new'!$H$3:$H$30</c:f>
              <c:numCache>
                <c:formatCode>General</c:formatCode>
                <c:ptCount val="28"/>
                <c:pt idx="0">
                  <c:v>49</c:v>
                </c:pt>
                <c:pt idx="1">
                  <c:v>49</c:v>
                </c:pt>
                <c:pt idx="2">
                  <c:v>49</c:v>
                </c:pt>
                <c:pt idx="3">
                  <c:v>49</c:v>
                </c:pt>
                <c:pt idx="4">
                  <c:v>49</c:v>
                </c:pt>
                <c:pt idx="5">
                  <c:v>49</c:v>
                </c:pt>
                <c:pt idx="6">
                  <c:v>49</c:v>
                </c:pt>
                <c:pt idx="7">
                  <c:v>49</c:v>
                </c:pt>
                <c:pt idx="8">
                  <c:v>49</c:v>
                </c:pt>
                <c:pt idx="9">
                  <c:v>49</c:v>
                </c:pt>
                <c:pt idx="10">
                  <c:v>49</c:v>
                </c:pt>
                <c:pt idx="11">
                  <c:v>49</c:v>
                </c:pt>
                <c:pt idx="12">
                  <c:v>49</c:v>
                </c:pt>
                <c:pt idx="13">
                  <c:v>49</c:v>
                </c:pt>
                <c:pt idx="14">
                  <c:v>49</c:v>
                </c:pt>
                <c:pt idx="15">
                  <c:v>49</c:v>
                </c:pt>
                <c:pt idx="16">
                  <c:v>49</c:v>
                </c:pt>
                <c:pt idx="17">
                  <c:v>49</c:v>
                </c:pt>
                <c:pt idx="18">
                  <c:v>49</c:v>
                </c:pt>
                <c:pt idx="19">
                  <c:v>49</c:v>
                </c:pt>
                <c:pt idx="20">
                  <c:v>49</c:v>
                </c:pt>
                <c:pt idx="21">
                  <c:v>49</c:v>
                </c:pt>
                <c:pt idx="22">
                  <c:v>49</c:v>
                </c:pt>
                <c:pt idx="23">
                  <c:v>49</c:v>
                </c:pt>
                <c:pt idx="24">
                  <c:v>49</c:v>
                </c:pt>
                <c:pt idx="25">
                  <c:v>49</c:v>
                </c:pt>
                <c:pt idx="26">
                  <c:v>49</c:v>
                </c:pt>
                <c:pt idx="27">
                  <c:v>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1C2-4D99-BFA1-C6E4285AEF53}"/>
            </c:ext>
          </c:extLst>
        </c:ser>
        <c:ser>
          <c:idx val="2"/>
          <c:order val="3"/>
          <c:tx>
            <c:strRef>
              <c:f>'ETSC new'!$G$2</c:f>
              <c:strCache>
                <c:ptCount val="1"/>
                <c:pt idx="0">
                  <c:v>EU 2010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1C2-4D99-BFA1-C6E4285AEF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'ETSC new'!$A$3:$A$30</c:f>
              <c:strCache>
                <c:ptCount val="28"/>
                <c:pt idx="0">
                  <c:v>Švédsko</c:v>
                </c:pt>
                <c:pt idx="1">
                  <c:v>Spojené království</c:v>
                </c:pt>
                <c:pt idx="2">
                  <c:v>Nizozemí</c:v>
                </c:pt>
                <c:pt idx="3">
                  <c:v>Dánsko</c:v>
                </c:pt>
                <c:pt idx="4">
                  <c:v>Irsko</c:v>
                </c:pt>
                <c:pt idx="5">
                  <c:v>Estonsko</c:v>
                </c:pt>
                <c:pt idx="6">
                  <c:v>Německo</c:v>
                </c:pt>
                <c:pt idx="7">
                  <c:v>Finsko</c:v>
                </c:pt>
                <c:pt idx="8">
                  <c:v>Španělsko</c:v>
                </c:pt>
                <c:pt idx="9">
                  <c:v>Malta</c:v>
                </c:pt>
                <c:pt idx="10">
                  <c:v>Lucembursko</c:v>
                </c:pt>
                <c:pt idx="11">
                  <c:v>Rakousko</c:v>
                </c:pt>
                <c:pt idx="12">
                  <c:v>Slovinsko</c:v>
                </c:pt>
                <c:pt idx="13">
                  <c:v>Francie</c:v>
                </c:pt>
                <c:pt idx="14">
                  <c:v>Česká republika</c:v>
                </c:pt>
                <c:pt idx="15">
                  <c:v>Belgie</c:v>
                </c:pt>
                <c:pt idx="16">
                  <c:v>Itálie</c:v>
                </c:pt>
                <c:pt idx="17">
                  <c:v>Slovensko</c:v>
                </c:pt>
                <c:pt idx="18">
                  <c:v>Kypr</c:v>
                </c:pt>
                <c:pt idx="19">
                  <c:v>Portugalsko</c:v>
                </c:pt>
                <c:pt idx="20">
                  <c:v>Maďarsko</c:v>
                </c:pt>
                <c:pt idx="21">
                  <c:v>Litva</c:v>
                </c:pt>
                <c:pt idx="22">
                  <c:v>Řecko</c:v>
                </c:pt>
                <c:pt idx="23">
                  <c:v>Lotyšsko</c:v>
                </c:pt>
                <c:pt idx="24">
                  <c:v>Polsko</c:v>
                </c:pt>
                <c:pt idx="25">
                  <c:v>Chorvatsko</c:v>
                </c:pt>
                <c:pt idx="26">
                  <c:v>Bulharsko</c:v>
                </c:pt>
                <c:pt idx="27">
                  <c:v>Rumunsko</c:v>
                </c:pt>
              </c:strCache>
            </c:strRef>
          </c:cat>
          <c:val>
            <c:numRef>
              <c:f>'ETSC new'!$G$3:$G$30</c:f>
              <c:numCache>
                <c:formatCode>General</c:formatCode>
                <c:ptCount val="28"/>
                <c:pt idx="0">
                  <c:v>63</c:v>
                </c:pt>
                <c:pt idx="1">
                  <c:v>63</c:v>
                </c:pt>
                <c:pt idx="2">
                  <c:v>63</c:v>
                </c:pt>
                <c:pt idx="3">
                  <c:v>63</c:v>
                </c:pt>
                <c:pt idx="4">
                  <c:v>63</c:v>
                </c:pt>
                <c:pt idx="5">
                  <c:v>63</c:v>
                </c:pt>
                <c:pt idx="6">
                  <c:v>63</c:v>
                </c:pt>
                <c:pt idx="7">
                  <c:v>63</c:v>
                </c:pt>
                <c:pt idx="8">
                  <c:v>63</c:v>
                </c:pt>
                <c:pt idx="9">
                  <c:v>63</c:v>
                </c:pt>
                <c:pt idx="10">
                  <c:v>63</c:v>
                </c:pt>
                <c:pt idx="11">
                  <c:v>63</c:v>
                </c:pt>
                <c:pt idx="12">
                  <c:v>63</c:v>
                </c:pt>
                <c:pt idx="13">
                  <c:v>63</c:v>
                </c:pt>
                <c:pt idx="14">
                  <c:v>63</c:v>
                </c:pt>
                <c:pt idx="15">
                  <c:v>63</c:v>
                </c:pt>
                <c:pt idx="16">
                  <c:v>63</c:v>
                </c:pt>
                <c:pt idx="17">
                  <c:v>63</c:v>
                </c:pt>
                <c:pt idx="18">
                  <c:v>63</c:v>
                </c:pt>
                <c:pt idx="19">
                  <c:v>63</c:v>
                </c:pt>
                <c:pt idx="20">
                  <c:v>63</c:v>
                </c:pt>
                <c:pt idx="21">
                  <c:v>63</c:v>
                </c:pt>
                <c:pt idx="22">
                  <c:v>63</c:v>
                </c:pt>
                <c:pt idx="23">
                  <c:v>63</c:v>
                </c:pt>
                <c:pt idx="24">
                  <c:v>63</c:v>
                </c:pt>
                <c:pt idx="25">
                  <c:v>63</c:v>
                </c:pt>
                <c:pt idx="26">
                  <c:v>63</c:v>
                </c:pt>
                <c:pt idx="27">
                  <c:v>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B1C2-4D99-BFA1-C6E4285AE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011256"/>
        <c:axId val="447012040"/>
      </c:lineChart>
      <c:catAx>
        <c:axId val="447011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Země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7012040"/>
        <c:crosses val="autoZero"/>
        <c:auto val="1"/>
        <c:lblAlgn val="ctr"/>
        <c:lblOffset val="100"/>
        <c:noMultiLvlLbl val="0"/>
      </c:catAx>
      <c:valAx>
        <c:axId val="447012040"/>
        <c:scaling>
          <c:orientation val="minMax"/>
          <c:max val="12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 usmrcených na 1 milion obyvatel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7011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99674793445751"/>
          <c:y val="0.19462478535429714"/>
          <c:w val="0.31722163227542988"/>
          <c:h val="3.5774946053136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01286005204527E-2"/>
          <c:y val="2.5489390828199864E-2"/>
          <c:w val="0.92029871399479546"/>
          <c:h val="0.86447638603696098"/>
        </c:manualLayout>
      </c:layou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3.2854209445585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C0-4D4F-92E3-EAAB821A2B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8.2135523613963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5C0-4D4F-92E3-EAAB821A2B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464065708418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5C0-4D4F-92E3-EAAB821A2B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5378868729989333E-3"/>
                  <c:y val="-4.9281314168377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5C0-4D4F-92E3-EAAB821A2B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498754891497687E-2"/>
                  <c:y val="-5.7494866529774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5C0-4D4F-92E3-EAAB821A2B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652792600498042E-2"/>
                  <c:y val="-6.2970568104038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5C0-4D4F-92E3-EAAB821A2B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435074520127379E-16"/>
                  <c:y val="-4.6543463381245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5C0-4D4F-92E3-EAAB821A2B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3.5592060232717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5C0-4D4F-92E3-EAAB821A2B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1344717182497332E-2"/>
                  <c:y val="-4.380561259411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5C0-4D4F-92E3-EAAB821A2B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498754891497687E-2"/>
                  <c:y val="-4.1067761806981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5C0-4D4F-92E3-EAAB821A2B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8459622909996441E-3"/>
                  <c:y val="-5.2019164955509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5C0-4D4F-92E3-EAAB821A2B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List1!$B$8:$B$19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List1!$C$8:$C$19</c:f>
              <c:numCache>
                <c:formatCode>General</c:formatCode>
                <c:ptCount val="12"/>
                <c:pt idx="0">
                  <c:v>494</c:v>
                </c:pt>
                <c:pt idx="1">
                  <c:v>444</c:v>
                </c:pt>
                <c:pt idx="2">
                  <c:v>380</c:v>
                </c:pt>
                <c:pt idx="3">
                  <c:v>297</c:v>
                </c:pt>
                <c:pt idx="4">
                  <c:v>321</c:v>
                </c:pt>
                <c:pt idx="5">
                  <c:v>309</c:v>
                </c:pt>
                <c:pt idx="6">
                  <c:v>240</c:v>
                </c:pt>
                <c:pt idx="7">
                  <c:v>265</c:v>
                </c:pt>
                <c:pt idx="8">
                  <c:v>264</c:v>
                </c:pt>
                <c:pt idx="9">
                  <c:v>223</c:v>
                </c:pt>
                <c:pt idx="10">
                  <c:v>223</c:v>
                </c:pt>
                <c:pt idx="11">
                  <c:v>228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75C0-4D4F-92E3-EAAB821A2B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7013608"/>
        <c:axId val="447014000"/>
      </c:lineChart>
      <c:catAx>
        <c:axId val="44701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cs-CZ"/>
          </a:p>
        </c:txPr>
        <c:crossAx val="447014000"/>
        <c:crosses val="autoZero"/>
        <c:auto val="1"/>
        <c:lblAlgn val="ctr"/>
        <c:lblOffset val="100"/>
        <c:noMultiLvlLbl val="0"/>
      </c:catAx>
      <c:valAx>
        <c:axId val="44701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cs-CZ"/>
          </a:p>
        </c:txPr>
        <c:crossAx val="44701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List1!$H$1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fld id="{41B3D9BB-D032-49EB-B6A0-AE2BB623A729}" type="VALUE">
                      <a:rPr lang="en-US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List1!$G$2:$G$11</c:f>
              <c:strCache>
                <c:ptCount val="10"/>
                <c:pt idx="0">
                  <c:v>nepřehledná dopravní situace (příliš informací)</c:v>
                </c:pt>
                <c:pt idx="1">
                  <c:v>rozptýlení (telefon, navigace, rádio atp.)</c:v>
                </c:pt>
                <c:pt idx="2">
                  <c:v>rutinní jízda</c:v>
                </c:pt>
                <c:pt idx="3">
                  <c:v>neznalost trasy, hledání správne trasy</c:v>
                </c:pt>
                <c:pt idx="4">
                  <c:v>syndrom konce jízdy</c:v>
                </c:pt>
                <c:pt idx="5">
                  <c:v>ranní pokles bdělosti</c:v>
                </c:pt>
                <c:pt idx="6">
                  <c:v>únava, únava z jízdy (bez mikrospánku)</c:v>
                </c:pt>
                <c:pt idx="7">
                  <c:v>časová tíseň</c:v>
                </c:pt>
                <c:pt idx="8">
                  <c:v>emocionální rozladění</c:v>
                </c:pt>
                <c:pt idx="9">
                  <c:v>zdravotní stav a léky</c:v>
                </c:pt>
              </c:strCache>
            </c:strRef>
          </c:cat>
          <c:val>
            <c:numRef>
              <c:f>List1!$H$2:$H$11</c:f>
              <c:numCache>
                <c:formatCode>0.0%</c:formatCode>
                <c:ptCount val="10"/>
                <c:pt idx="0">
                  <c:v>0.40065146579804561</c:v>
                </c:pt>
                <c:pt idx="1">
                  <c:v>0.16938110749185667</c:v>
                </c:pt>
                <c:pt idx="2">
                  <c:v>0.11726384364820847</c:v>
                </c:pt>
                <c:pt idx="3">
                  <c:v>6.1889250814332247E-2</c:v>
                </c:pt>
                <c:pt idx="4">
                  <c:v>4.5602605863192182E-2</c:v>
                </c:pt>
                <c:pt idx="5">
                  <c:v>2.2801302931596091E-2</c:v>
                </c:pt>
                <c:pt idx="6">
                  <c:v>6.8403908794788276E-2</c:v>
                </c:pt>
                <c:pt idx="7">
                  <c:v>4.5602605863192182E-2</c:v>
                </c:pt>
                <c:pt idx="8">
                  <c:v>3.5830618892508145E-2</c:v>
                </c:pt>
                <c:pt idx="9">
                  <c:v>3.2573289902280131E-2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C7-4532-A9F0-B83A8DA554A9}"/>
            </c:ext>
          </c:extLst>
        </c:ser>
        <c:ser>
          <c:idx val="1"/>
          <c:order val="1"/>
          <c:tx>
            <c:strRef>
              <c:f>List1!$I$1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List1!$G$2:$G$11</c:f>
              <c:strCache>
                <c:ptCount val="10"/>
                <c:pt idx="0">
                  <c:v>nepřehledná dopravní situace (příliš informací)</c:v>
                </c:pt>
                <c:pt idx="1">
                  <c:v>rozptýlení (telefon, navigace, rádio atp.)</c:v>
                </c:pt>
                <c:pt idx="2">
                  <c:v>rutinní jízda</c:v>
                </c:pt>
                <c:pt idx="3">
                  <c:v>neznalost trasy, hledání správne trasy</c:v>
                </c:pt>
                <c:pt idx="4">
                  <c:v>syndrom konce jízdy</c:v>
                </c:pt>
                <c:pt idx="5">
                  <c:v>ranní pokles bdělosti</c:v>
                </c:pt>
                <c:pt idx="6">
                  <c:v>únava, únava z jízdy (bez mikrospánku)</c:v>
                </c:pt>
                <c:pt idx="7">
                  <c:v>časová tíseň</c:v>
                </c:pt>
                <c:pt idx="8">
                  <c:v>emocionální rozladění</c:v>
                </c:pt>
                <c:pt idx="9">
                  <c:v>zdravotní stav a léky</c:v>
                </c:pt>
              </c:strCache>
            </c:strRef>
          </c:cat>
          <c:val>
            <c:numRef>
              <c:f>List1!$I$2:$I$11</c:f>
              <c:numCache>
                <c:formatCode>0.0%</c:formatCode>
                <c:ptCount val="10"/>
                <c:pt idx="0">
                  <c:v>0.3971631205673759</c:v>
                </c:pt>
                <c:pt idx="1">
                  <c:v>0.25531914893617019</c:v>
                </c:pt>
                <c:pt idx="2">
                  <c:v>0.11347517730496454</c:v>
                </c:pt>
                <c:pt idx="3">
                  <c:v>4.9645390070921988E-2</c:v>
                </c:pt>
                <c:pt idx="4">
                  <c:v>3.5460992907801421E-2</c:v>
                </c:pt>
                <c:pt idx="5">
                  <c:v>1.4184397163120567E-2</c:v>
                </c:pt>
                <c:pt idx="6">
                  <c:v>2.8368794326241134E-2</c:v>
                </c:pt>
                <c:pt idx="7">
                  <c:v>3.5460992907801421E-2</c:v>
                </c:pt>
                <c:pt idx="8">
                  <c:v>5.6737588652482268E-2</c:v>
                </c:pt>
                <c:pt idx="9">
                  <c:v>1.4184397163120567E-2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C7-4532-A9F0-B83A8DA55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6049720"/>
        <c:axId val="516050896"/>
      </c:barChart>
      <c:catAx>
        <c:axId val="51604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6050896"/>
        <c:crosses val="autoZero"/>
        <c:auto val="1"/>
        <c:lblAlgn val="ctr"/>
        <c:lblOffset val="100"/>
        <c:noMultiLvlLbl val="0"/>
      </c:catAx>
      <c:valAx>
        <c:axId val="51605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604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987226596675425"/>
          <c:y val="0.11614653699401049"/>
          <c:w val="0.14719980314960629"/>
          <c:h val="6.76478272471851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692CB-C71C-4E0F-B857-DB371581E2C8}" type="datetimeFigureOut">
              <a:rPr lang="cs-CZ" smtClean="0"/>
              <a:pPr/>
              <a:t>26.06.2018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EB018-714C-4EAE-82A1-4CF3668BB8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010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E0FD3-819D-4892-9D7E-93FCEE2E023A}" type="datetimeFigureOut">
              <a:rPr lang="cs-CZ" smtClean="0"/>
              <a:pPr/>
              <a:t>26.06.2018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F06A1-B38E-4B37-ABD8-F699EC824F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03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1B18-5C64-48F3-8BBB-8A3943634AB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144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1B18-5C64-48F3-8BBB-8A3943634AB2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27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39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968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080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080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293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342900"/>
            <a:r>
              <a:rPr lang="cs-CZ" dirty="0" smtClean="0">
                <a:ea typeface="Verdana" panose="020B0604030504040204" pitchFamily="34" charset="0"/>
                <a:cs typeface="Verdana" panose="020B0604030504040204" pitchFamily="34" charset="0"/>
              </a:rPr>
              <a:t>Za volantem, </a:t>
            </a:r>
            <a:r>
              <a:rPr lang="cs-CZ" b="1" dirty="0" smtClean="0">
                <a:solidFill>
                  <a:srgbClr val="00254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telefonuje</a:t>
            </a:r>
            <a:r>
              <a:rPr lang="cs-CZ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 smtClean="0">
                <a:ea typeface="Verdana" panose="020B0604030504040204" pitchFamily="34" charset="0"/>
                <a:cs typeface="Verdana" panose="020B0604030504040204" pitchFamily="34" charset="0"/>
              </a:rPr>
              <a:t>skoro </a:t>
            </a:r>
            <a:r>
              <a:rPr lang="cs-CZ" b="1" dirty="0" smtClean="0">
                <a:solidFill>
                  <a:srgbClr val="00254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60 % řidičů, </a:t>
            </a:r>
            <a:r>
              <a:rPr lang="cs-CZ" dirty="0" smtClean="0">
                <a:ea typeface="Verdana" panose="020B0604030504040204" pitchFamily="34" charset="0"/>
                <a:cs typeface="Verdana" panose="020B0604030504040204" pitchFamily="34" charset="0"/>
              </a:rPr>
              <a:t>ale </a:t>
            </a:r>
            <a:r>
              <a:rPr lang="cs-CZ" dirty="0" smtClean="0">
                <a:solidFill>
                  <a:srgbClr val="00254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jen 44,5 % </a:t>
            </a:r>
            <a:r>
              <a:rPr lang="cs-CZ" dirty="0" smtClean="0">
                <a:ea typeface="Verdana" panose="020B0604030504040204" pitchFamily="34" charset="0"/>
                <a:cs typeface="Verdana" panose="020B0604030504040204" pitchFamily="34" charset="0"/>
              </a:rPr>
              <a:t>využívá </a:t>
            </a:r>
            <a:r>
              <a:rPr lang="cs-CZ" dirty="0" err="1" smtClean="0">
                <a:solidFill>
                  <a:srgbClr val="00254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hands</a:t>
            </a:r>
            <a:r>
              <a:rPr lang="cs-CZ" dirty="0" smtClean="0">
                <a:solidFill>
                  <a:srgbClr val="00254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-free</a:t>
            </a:r>
          </a:p>
          <a:p>
            <a:pPr indent="-342900"/>
            <a:endParaRPr lang="cs-CZ" dirty="0" smtClean="0">
              <a:solidFill>
                <a:srgbClr val="00254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342900"/>
            <a:r>
              <a:rPr lang="cs-CZ" b="1" dirty="0" smtClean="0">
                <a:ea typeface="Verdana" panose="020B0604030504040204" pitchFamily="34" charset="0"/>
                <a:cs typeface="Verdana" panose="020B0604030504040204" pitchFamily="34" charset="0"/>
              </a:rPr>
              <a:t>Třetina řidičů někdy </a:t>
            </a:r>
            <a:r>
              <a:rPr lang="cs-CZ" b="1" dirty="0" err="1" smtClean="0">
                <a:solidFill>
                  <a:srgbClr val="00254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sms</a:t>
            </a:r>
            <a:r>
              <a:rPr lang="cs-CZ" b="1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kuje</a:t>
            </a:r>
            <a:r>
              <a:rPr lang="cs-CZ" b="1" dirty="0" smtClean="0">
                <a:ea typeface="Verdana" panose="020B0604030504040204" pitchFamily="34" charset="0"/>
                <a:cs typeface="Verdana" panose="020B0604030504040204" pitchFamily="34" charset="0"/>
              </a:rPr>
              <a:t> nebo chatuje </a:t>
            </a:r>
            <a:r>
              <a:rPr lang="cs-CZ" dirty="0" smtClean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dirty="0" smtClean="0">
                <a:solidFill>
                  <a:srgbClr val="00254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30,8%</a:t>
            </a:r>
            <a:r>
              <a:rPr lang="cs-CZ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indent="-342900"/>
            <a:endParaRPr lang="cs-CZ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342900"/>
            <a:r>
              <a:rPr lang="cs-CZ" dirty="0" smtClean="0">
                <a:ea typeface="Verdana" panose="020B0604030504040204" pitchFamily="34" charset="0"/>
                <a:cs typeface="Verdana" panose="020B0604030504040204" pitchFamily="34" charset="0"/>
              </a:rPr>
              <a:t>Šestina řidičů dokonce </a:t>
            </a:r>
            <a:r>
              <a:rPr lang="cs-CZ" dirty="0" smtClean="0">
                <a:solidFill>
                  <a:srgbClr val="00254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natáčí videa </a:t>
            </a:r>
            <a:r>
              <a:rPr lang="cs-CZ" dirty="0" smtClean="0">
                <a:ea typeface="Verdana" panose="020B0604030504040204" pitchFamily="34" charset="0"/>
                <a:cs typeface="Verdana" panose="020B0604030504040204" pitchFamily="34" charset="0"/>
              </a:rPr>
              <a:t>nebo </a:t>
            </a:r>
            <a:r>
              <a:rPr lang="cs-CZ" dirty="0" smtClean="0">
                <a:solidFill>
                  <a:srgbClr val="00254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fotí</a:t>
            </a:r>
            <a:r>
              <a:rPr lang="cs-CZ" dirty="0" smtClean="0">
                <a:ea typeface="Verdana" panose="020B0604030504040204" pitchFamily="34" charset="0"/>
                <a:cs typeface="Verdana" panose="020B0604030504040204" pitchFamily="34" charset="0"/>
              </a:rPr>
              <a:t> při řízení (</a:t>
            </a:r>
            <a:r>
              <a:rPr lang="cs-CZ" dirty="0" smtClean="0">
                <a:solidFill>
                  <a:srgbClr val="00254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16,3%</a:t>
            </a:r>
            <a:r>
              <a:rPr lang="cs-CZ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indent="-342900"/>
            <a:endParaRPr lang="cs-CZ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indent="-355600"/>
            <a:r>
              <a:rPr lang="cs-CZ" dirty="0" smtClean="0">
                <a:solidFill>
                  <a:srgbClr val="00254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Dvě třetiny </a:t>
            </a:r>
            <a:r>
              <a:rPr lang="cs-CZ" dirty="0" smtClean="0">
                <a:ea typeface="Verdana" panose="020B0604030504040204" pitchFamily="34" charset="0"/>
                <a:cs typeface="Verdana" panose="020B0604030504040204" pitchFamily="34" charset="0"/>
              </a:rPr>
              <a:t>řidičů se chová za volantem </a:t>
            </a:r>
            <a:r>
              <a:rPr lang="cs-CZ" dirty="0" smtClean="0">
                <a:solidFill>
                  <a:srgbClr val="00254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stejně</a:t>
            </a:r>
            <a:r>
              <a:rPr lang="cs-CZ" dirty="0" smtClean="0">
                <a:ea typeface="Verdana" panose="020B0604030504040204" pitchFamily="34" charset="0"/>
                <a:cs typeface="Verdana" panose="020B0604030504040204" pitchFamily="34" charset="0"/>
              </a:rPr>
              <a:t>, i když veze i další osoby </a:t>
            </a:r>
            <a:br>
              <a:rPr lang="cs-CZ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dirty="0" smtClean="0">
                <a:ea typeface="Verdana" panose="020B0604030504040204" pitchFamily="34" charset="0"/>
                <a:cs typeface="Verdana" panose="020B0604030504040204" pitchFamily="34" charset="0"/>
              </a:rPr>
              <a:t>(například děti) (</a:t>
            </a:r>
            <a:r>
              <a:rPr lang="cs-CZ" dirty="0" smtClean="0">
                <a:solidFill>
                  <a:srgbClr val="00254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67,4%)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761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62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91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26.06.2018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26.06.2018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26.06.2018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26.06.2018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26.06.2018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32B3-CD99-4D4F-8952-FC01308109FF}" type="datetimeFigureOut">
              <a:rPr lang="cs-CZ" smtClean="0"/>
              <a:pPr/>
              <a:t>26.06.2018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632B3-CD99-4D4F-8952-FC01308109FF}" type="datetimeFigureOut">
              <a:rPr lang="cs-CZ" smtClean="0"/>
              <a:pPr/>
              <a:t>26.06.2018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6821-594D-43EF-9021-CC9F602359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/d/embed?mid=1MULSMOS4OtV6v0U23i4W3Hc_xu5w_JHF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933056"/>
            <a:ext cx="9144000" cy="1872208"/>
          </a:xfrm>
          <a:prstGeom prst="rect">
            <a:avLst/>
          </a:prstGeom>
          <a:solidFill>
            <a:srgbClr val="00AD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2996952"/>
            <a:ext cx="85689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ADEA"/>
                </a:solidFill>
              </a:rPr>
              <a:t>Prázdniny z pohledu bezpečnosti silničního provozu</a:t>
            </a:r>
            <a:endParaRPr lang="cs-CZ" sz="2800" dirty="0" smtClean="0">
              <a:solidFill>
                <a:srgbClr val="FF0066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059832" y="4169577"/>
            <a:ext cx="60841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3600" b="1" dirty="0" smtClean="0">
                <a:solidFill>
                  <a:prstClr val="white"/>
                </a:solidFill>
              </a:rPr>
              <a:t>Ing. Dan </a:t>
            </a:r>
            <a:r>
              <a:rPr lang="cs-CZ" sz="3600" b="1" dirty="0" err="1" smtClean="0">
                <a:solidFill>
                  <a:prstClr val="white"/>
                </a:solidFill>
              </a:rPr>
              <a:t>Ťok</a:t>
            </a:r>
            <a:endParaRPr lang="cs-CZ" sz="3600" b="1" dirty="0" smtClean="0">
              <a:solidFill>
                <a:prstClr val="white"/>
              </a:solidFill>
            </a:endParaRPr>
          </a:p>
          <a:p>
            <a:pPr lvl="0"/>
            <a:r>
              <a:rPr lang="cs-CZ" sz="2400" dirty="0" smtClean="0">
                <a:solidFill>
                  <a:prstClr val="white"/>
                </a:solidFill>
              </a:rPr>
              <a:t>ministr</a:t>
            </a:r>
          </a:p>
          <a:p>
            <a:pPr lvl="0"/>
            <a:r>
              <a:rPr lang="cs-CZ" sz="2400" dirty="0" smtClean="0">
                <a:solidFill>
                  <a:prstClr val="white"/>
                </a:solidFill>
              </a:rPr>
              <a:t>Ministerstvo dopravy</a:t>
            </a:r>
            <a:endParaRPr lang="cs-CZ" sz="1400" dirty="0" smtClean="0">
              <a:solidFill>
                <a:prstClr val="white"/>
              </a:solidFill>
            </a:endParaRPr>
          </a:p>
          <a:p>
            <a:endParaRPr lang="cs-CZ" dirty="0"/>
          </a:p>
        </p:txBody>
      </p:sp>
      <p:pic>
        <p:nvPicPr>
          <p:cNvPr id="6" name="Zástupný symbol pro obsah 5" descr="BES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019811"/>
            <a:ext cx="1210083" cy="1080000"/>
          </a:xfrm>
          <a:prstGeom prst="rect">
            <a:avLst/>
          </a:prstGeom>
          <a:effectLst>
            <a:outerShdw blurRad="228600" dist="76200" dir="294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 descr="FIA_TAG_CJ_CMYK_F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3" y="4581128"/>
            <a:ext cx="2500885" cy="2500885"/>
          </a:xfrm>
          <a:prstGeom prst="rect">
            <a:avLst/>
          </a:prstGeom>
          <a:effectLst>
            <a:outerShdw blurRad="2921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78" y="1019811"/>
            <a:ext cx="433130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933056"/>
            <a:ext cx="9144000" cy="1872208"/>
          </a:xfrm>
          <a:prstGeom prst="rect">
            <a:avLst/>
          </a:prstGeom>
          <a:solidFill>
            <a:srgbClr val="00AD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727176" y="4357553"/>
            <a:ext cx="5509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3600" b="1" dirty="0" smtClean="0">
                <a:solidFill>
                  <a:prstClr val="white"/>
                </a:solidFill>
              </a:rPr>
              <a:t>Ing. Dan </a:t>
            </a:r>
            <a:r>
              <a:rPr lang="cs-CZ" sz="3600" b="1" dirty="0" err="1" smtClean="0">
                <a:solidFill>
                  <a:prstClr val="white"/>
                </a:solidFill>
              </a:rPr>
              <a:t>Ťok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lvl="0" algn="ctr"/>
            <a:r>
              <a:rPr lang="cs-CZ" sz="2400" dirty="0" smtClean="0">
                <a:solidFill>
                  <a:prstClr val="white"/>
                </a:solidFill>
              </a:rPr>
              <a:t>dan.tok@mdcr.cz</a:t>
            </a:r>
            <a:endParaRPr lang="en-US" sz="2400" dirty="0" smtClean="0">
              <a:solidFill>
                <a:prstClr val="white"/>
              </a:solidFill>
            </a:endParaRPr>
          </a:p>
        </p:txBody>
      </p:sp>
      <p:pic>
        <p:nvPicPr>
          <p:cNvPr id="8" name="Obrázek 7" descr="FIA_TAG_CJ_CMYK_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581128"/>
            <a:ext cx="2500885" cy="2500885"/>
          </a:xfrm>
          <a:prstGeom prst="rect">
            <a:avLst/>
          </a:prstGeom>
          <a:effectLst>
            <a:outerShdw blurRad="2921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78" y="1019811"/>
            <a:ext cx="433130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ástupný symbol pro obsah 5" descr="BESI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019811"/>
            <a:ext cx="1210083" cy="1080000"/>
          </a:xfrm>
          <a:prstGeom prst="rect">
            <a:avLst/>
          </a:prstGeom>
          <a:effectLst>
            <a:outerShdw blurRad="228600" dist="76200" dir="294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323528" y="2996952"/>
            <a:ext cx="856895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ADEA"/>
                </a:solidFill>
              </a:rPr>
              <a:t>Děkuji za pozornost.</a:t>
            </a:r>
            <a:endParaRPr lang="cs-CZ" sz="4000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4675" y="965323"/>
              <a:ext cx="403361" cy="360000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601524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 smtClean="0">
                <a:solidFill>
                  <a:schemeClr val="bg1"/>
                </a:solidFill>
              </a:rPr>
              <a:t>Vývoj usmrcených a těžce zraněných osob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520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sz="2400" b="1" dirty="0" smtClean="0">
                <a:solidFill>
                  <a:srgbClr val="00ADEA"/>
                </a:solidFill>
              </a:rPr>
              <a:t>v roce 2017 historicky nejméně usmrcených a těžce zraněných osob</a:t>
            </a:r>
            <a:endParaRPr lang="cs-CZ" sz="2400" b="1" dirty="0" smtClean="0">
              <a:solidFill>
                <a:srgbClr val="FF0000"/>
              </a:solidFill>
            </a:endParaRPr>
          </a:p>
        </p:txBody>
      </p:sp>
      <p:pic>
        <p:nvPicPr>
          <p:cNvPr id="12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56" y="448759"/>
            <a:ext cx="1440000" cy="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Graf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601602"/>
              </p:ext>
            </p:extLst>
          </p:nvPr>
        </p:nvGraphicFramePr>
        <p:xfrm>
          <a:off x="-1" y="1929988"/>
          <a:ext cx="9144001" cy="450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7148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4675" y="965323"/>
              <a:ext cx="403361" cy="360000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601524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 smtClean="0">
                <a:solidFill>
                  <a:schemeClr val="bg1"/>
                </a:solidFill>
              </a:rPr>
              <a:t>Usmrcení na silnicích v Evropě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57200" y="1570535"/>
            <a:ext cx="8229600" cy="56611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sz="2400" b="1" dirty="0" smtClean="0">
                <a:solidFill>
                  <a:srgbClr val="00ADEA"/>
                </a:solidFill>
              </a:rPr>
              <a:t>relativní </a:t>
            </a:r>
            <a:r>
              <a:rPr lang="cs-CZ" sz="2400" b="1" dirty="0">
                <a:solidFill>
                  <a:srgbClr val="00ADEA"/>
                </a:solidFill>
              </a:rPr>
              <a:t>srovnání počtu usmrcených osob v důsledku dopravních nehod v roce 2010 a </a:t>
            </a:r>
            <a:r>
              <a:rPr lang="cs-CZ" sz="2400" b="1" dirty="0" smtClean="0">
                <a:solidFill>
                  <a:srgbClr val="00ADEA"/>
                </a:solidFill>
              </a:rPr>
              <a:t>2017</a:t>
            </a:r>
          </a:p>
          <a:p>
            <a:pPr algn="just"/>
            <a:r>
              <a:rPr lang="cs-CZ" sz="2400" b="1" dirty="0" smtClean="0">
                <a:solidFill>
                  <a:srgbClr val="00ADEA"/>
                </a:solidFill>
              </a:rPr>
              <a:t>přibližujeme se evropskému průměru</a:t>
            </a:r>
            <a:endParaRPr lang="cs-CZ" sz="2400" b="1" dirty="0">
              <a:solidFill>
                <a:srgbClr val="00ADEA"/>
              </a:solidFill>
            </a:endParaRPr>
          </a:p>
        </p:txBody>
      </p:sp>
      <p:pic>
        <p:nvPicPr>
          <p:cNvPr id="12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56" y="448759"/>
            <a:ext cx="1440000" cy="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Graf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253616"/>
              </p:ext>
            </p:extLst>
          </p:nvPr>
        </p:nvGraphicFramePr>
        <p:xfrm>
          <a:off x="-81196" y="2060848"/>
          <a:ext cx="9306393" cy="437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75565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4675" y="965323"/>
              <a:ext cx="403361" cy="360000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Vývoj usmrcených osob (1993-2018)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5204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400" b="1" dirty="0" smtClean="0">
                <a:solidFill>
                  <a:srgbClr val="00ADEA"/>
                </a:solidFill>
              </a:rPr>
              <a:t>stav k 24.6.2018, leden - červen</a:t>
            </a:r>
            <a:endParaRPr lang="cs-CZ" sz="2400" b="1" dirty="0" smtClean="0">
              <a:solidFill>
                <a:srgbClr val="FF0000"/>
              </a:solidFill>
            </a:endParaRPr>
          </a:p>
        </p:txBody>
      </p:sp>
      <p:pic>
        <p:nvPicPr>
          <p:cNvPr id="12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56" y="448759"/>
            <a:ext cx="1440000" cy="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706828"/>
              </p:ext>
            </p:extLst>
          </p:nvPr>
        </p:nvGraphicFramePr>
        <p:xfrm>
          <a:off x="0" y="1844824"/>
          <a:ext cx="8924925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9876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4" name="Skupina 15"/>
          <p:cNvGrpSpPr/>
          <p:nvPr/>
        </p:nvGrpSpPr>
        <p:grpSpPr>
          <a:xfrm>
            <a:off x="0" y="198000"/>
            <a:ext cx="9144000" cy="1368152"/>
            <a:chOff x="0" y="188640"/>
            <a:chExt cx="9144000" cy="1368152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188640"/>
              <a:ext cx="9144000" cy="1368152"/>
              <a:chOff x="0" y="17280"/>
              <a:chExt cx="9144000" cy="1368152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914400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7020272" y="17280"/>
                <a:ext cx="1512168" cy="13681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4675" y="965323"/>
              <a:ext cx="403361" cy="360000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Vývoj usmrcených osob (2006-2017)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57200" y="1600199"/>
            <a:ext cx="3754760" cy="4609079"/>
          </a:xfrm>
        </p:spPr>
        <p:txBody>
          <a:bodyPr>
            <a:normAutofit/>
          </a:bodyPr>
          <a:lstStyle/>
          <a:p>
            <a:pPr algn="just"/>
            <a:r>
              <a:rPr lang="cs-CZ" sz="2800" b="1" dirty="0" smtClean="0">
                <a:solidFill>
                  <a:srgbClr val="00ADEA"/>
                </a:solidFill>
              </a:rPr>
              <a:t>nejvíce osob je usmrceno v červenci a srpnu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cs-CZ" sz="2800" b="1" dirty="0" smtClean="0">
                <a:solidFill>
                  <a:srgbClr val="00ADEA"/>
                </a:solidFill>
              </a:rPr>
              <a:t>pětina osob je usmrcena a těžce zraněna </a:t>
            </a:r>
            <a:r>
              <a:rPr lang="cs-CZ" sz="2800" b="1" dirty="0">
                <a:solidFill>
                  <a:srgbClr val="FF0000"/>
                </a:solidFill>
              </a:rPr>
              <a:t>v období letních prázdnin</a:t>
            </a:r>
            <a:endParaRPr lang="cs-CZ" sz="2800" b="1" dirty="0" smtClean="0">
              <a:solidFill>
                <a:srgbClr val="00ADEA"/>
              </a:solidFill>
            </a:endParaRPr>
          </a:p>
          <a:p>
            <a:pPr algn="just"/>
            <a:r>
              <a:rPr lang="cs-CZ" sz="2800" b="1" dirty="0" smtClean="0">
                <a:solidFill>
                  <a:srgbClr val="00ADEA"/>
                </a:solidFill>
              </a:rPr>
              <a:t>v roce 2017 usmrceno </a:t>
            </a:r>
            <a:r>
              <a:rPr lang="cs-CZ" sz="2800" b="1" dirty="0" smtClean="0">
                <a:solidFill>
                  <a:srgbClr val="FF0000"/>
                </a:solidFill>
              </a:rPr>
              <a:t>101 osob </a:t>
            </a:r>
            <a:r>
              <a:rPr lang="cs-CZ" sz="2800" b="1" dirty="0" smtClean="0">
                <a:solidFill>
                  <a:srgbClr val="00ADEA"/>
                </a:solidFill>
              </a:rPr>
              <a:t>(historicky nejméně)</a:t>
            </a:r>
          </a:p>
          <a:p>
            <a:pPr algn="just"/>
            <a:endParaRPr lang="cs-CZ" sz="2800" b="1" dirty="0" smtClean="0">
              <a:solidFill>
                <a:srgbClr val="00ADEA"/>
              </a:solidFill>
            </a:endParaRPr>
          </a:p>
          <a:p>
            <a:pPr algn="just"/>
            <a:endParaRPr lang="cs-CZ" sz="2800" b="1" dirty="0" smtClean="0">
              <a:solidFill>
                <a:srgbClr val="00ADEA"/>
              </a:solidFill>
            </a:endParaRPr>
          </a:p>
          <a:p>
            <a:pPr algn="just"/>
            <a:endParaRPr lang="cs-CZ" sz="2800" b="1" dirty="0">
              <a:solidFill>
                <a:srgbClr val="00ADEA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769000"/>
            <a:ext cx="4426247" cy="4285059"/>
          </a:xfrm>
          <a:prstGeom prst="rect">
            <a:avLst/>
          </a:prstGeom>
        </p:spPr>
      </p:pic>
      <p:pic>
        <p:nvPicPr>
          <p:cNvPr id="12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56" y="448759"/>
            <a:ext cx="1440000" cy="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5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5" name="Skupina 11"/>
          <p:cNvGrpSpPr/>
          <p:nvPr/>
        </p:nvGrpSpPr>
        <p:grpSpPr>
          <a:xfrm>
            <a:off x="0" y="198000"/>
            <a:ext cx="9144000" cy="1368152"/>
            <a:chOff x="0" y="17280"/>
            <a:chExt cx="9144000" cy="1368152"/>
          </a:xfrm>
        </p:grpSpPr>
        <p:sp>
          <p:nvSpPr>
            <p:cNvPr id="7" name="Obdélník 3"/>
            <p:cNvSpPr/>
            <p:nvPr/>
          </p:nvSpPr>
          <p:spPr>
            <a:xfrm>
              <a:off x="0" y="161296"/>
              <a:ext cx="9144000" cy="1080120"/>
            </a:xfrm>
            <a:prstGeom prst="rect">
              <a:avLst/>
            </a:prstGeom>
            <a:solidFill>
              <a:srgbClr val="00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2800" b="1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7020272" y="17280"/>
              <a:ext cx="1512168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Prázdninové následky 2017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Zástupný symbol pro obsah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21308"/>
          </a:xfrm>
        </p:spPr>
        <p:txBody>
          <a:bodyPr>
            <a:normAutofit fontScale="92500" lnSpcReduction="20000"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prázdniny jsou </a:t>
            </a:r>
            <a:r>
              <a:rPr lang="cs-CZ" sz="2400" b="1" dirty="0">
                <a:solidFill>
                  <a:srgbClr val="00ADEA"/>
                </a:solidFill>
              </a:rPr>
              <a:t>v porovnání s ostatními měsíci </a:t>
            </a:r>
            <a:r>
              <a:rPr lang="cs-CZ" sz="2400" b="1" dirty="0" smtClean="0">
                <a:solidFill>
                  <a:srgbClr val="FF0000"/>
                </a:solidFill>
              </a:rPr>
              <a:t>rizikovým obdobím </a:t>
            </a:r>
            <a:r>
              <a:rPr lang="cs-CZ" sz="2400" b="1" dirty="0">
                <a:solidFill>
                  <a:srgbClr val="00ADEA"/>
                </a:solidFill>
              </a:rPr>
              <a:t>pro některé </a:t>
            </a:r>
            <a:r>
              <a:rPr lang="cs-CZ" sz="2400" b="1" dirty="0" smtClean="0">
                <a:solidFill>
                  <a:srgbClr val="FF0000"/>
                </a:solidFill>
              </a:rPr>
              <a:t>zranitelné účastníky </a:t>
            </a:r>
            <a:r>
              <a:rPr lang="cs-CZ" sz="2400" b="1" dirty="0">
                <a:solidFill>
                  <a:srgbClr val="00ADEA"/>
                </a:solidFill>
              </a:rPr>
              <a:t>silničního provozu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33 % usmrcených a 32 % těžce zraněných motocyklistů</a:t>
            </a:r>
          </a:p>
          <a:p>
            <a:r>
              <a:rPr lang="cs-CZ" sz="2400" b="1" dirty="0" smtClean="0">
                <a:solidFill>
                  <a:srgbClr val="00ADEA"/>
                </a:solidFill>
              </a:rPr>
              <a:t>29 % usmrcených a 21 % těžce zraněných </a:t>
            </a:r>
            <a:r>
              <a:rPr lang="cs-CZ" sz="2400" b="1" dirty="0" smtClean="0">
                <a:solidFill>
                  <a:srgbClr val="FF0000"/>
                </a:solidFill>
              </a:rPr>
              <a:t>dětí</a:t>
            </a:r>
          </a:p>
          <a:p>
            <a:r>
              <a:rPr lang="cs-CZ" sz="2400" b="1" dirty="0">
                <a:solidFill>
                  <a:srgbClr val="00ADEA"/>
                </a:solidFill>
              </a:rPr>
              <a:t>28 % usmrcených a 28 % těžce zraněných </a:t>
            </a:r>
            <a:r>
              <a:rPr lang="cs-CZ" sz="2400" b="1" dirty="0" smtClean="0">
                <a:solidFill>
                  <a:srgbClr val="FF0000"/>
                </a:solidFill>
              </a:rPr>
              <a:t>cyklistů</a:t>
            </a:r>
            <a:endParaRPr lang="cs-CZ" sz="2400" b="1" dirty="0">
              <a:solidFill>
                <a:srgbClr val="FF0000"/>
              </a:solidFill>
            </a:endParaRPr>
          </a:p>
          <a:p>
            <a:endParaRPr lang="cs-CZ" sz="2400" b="1" dirty="0">
              <a:solidFill>
                <a:srgbClr val="00ADEA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913" y="3495752"/>
            <a:ext cx="4368173" cy="2653105"/>
          </a:xfrm>
          <a:prstGeom prst="rect">
            <a:avLst/>
          </a:prstGeom>
        </p:spPr>
      </p:pic>
      <p:pic>
        <p:nvPicPr>
          <p:cNvPr id="15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56" y="448759"/>
            <a:ext cx="1440000" cy="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 descr="BESI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4675" y="974683"/>
            <a:ext cx="40336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25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5" name="Skupina 11"/>
          <p:cNvGrpSpPr/>
          <p:nvPr/>
        </p:nvGrpSpPr>
        <p:grpSpPr>
          <a:xfrm>
            <a:off x="0" y="198000"/>
            <a:ext cx="9144000" cy="1368152"/>
            <a:chOff x="0" y="17280"/>
            <a:chExt cx="9144000" cy="1368152"/>
          </a:xfrm>
        </p:grpSpPr>
        <p:sp>
          <p:nvSpPr>
            <p:cNvPr id="7" name="Obdélník 3"/>
            <p:cNvSpPr/>
            <p:nvPr/>
          </p:nvSpPr>
          <p:spPr>
            <a:xfrm>
              <a:off x="0" y="161296"/>
              <a:ext cx="9144000" cy="1080120"/>
            </a:xfrm>
            <a:prstGeom prst="rect">
              <a:avLst/>
            </a:prstGeom>
            <a:solidFill>
              <a:srgbClr val="00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2800" b="1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7020272" y="17280"/>
              <a:ext cx="1512168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548680"/>
            <a:ext cx="702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#</a:t>
            </a:r>
            <a:r>
              <a:rPr lang="cs-CZ" sz="3200" b="1" dirty="0" err="1" smtClean="0">
                <a:solidFill>
                  <a:schemeClr val="bg1"/>
                </a:solidFill>
              </a:rPr>
              <a:t>nepozornostzabiji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56" y="448759"/>
            <a:ext cx="1440000" cy="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 descr="BES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4675" y="974683"/>
            <a:ext cx="403361" cy="36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20" y="1699280"/>
            <a:ext cx="7812360" cy="45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02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5" name="Skupina 11"/>
          <p:cNvGrpSpPr/>
          <p:nvPr/>
        </p:nvGrpSpPr>
        <p:grpSpPr>
          <a:xfrm>
            <a:off x="0" y="198000"/>
            <a:ext cx="9144000" cy="1368152"/>
            <a:chOff x="0" y="17280"/>
            <a:chExt cx="9144000" cy="1368152"/>
          </a:xfrm>
        </p:grpSpPr>
        <p:sp>
          <p:nvSpPr>
            <p:cNvPr id="7" name="Obdélník 3"/>
            <p:cNvSpPr/>
            <p:nvPr/>
          </p:nvSpPr>
          <p:spPr>
            <a:xfrm>
              <a:off x="0" y="161296"/>
              <a:ext cx="9144000" cy="1080120"/>
            </a:xfrm>
            <a:prstGeom prst="rect">
              <a:avLst/>
            </a:prstGeom>
            <a:solidFill>
              <a:srgbClr val="00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2800" b="1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7020272" y="17280"/>
              <a:ext cx="1512168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632301"/>
            <a:ext cx="7020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600" b="1" dirty="0" smtClean="0">
                <a:solidFill>
                  <a:schemeClr val="bg1"/>
                </a:solidFill>
              </a:rPr>
              <a:t>Příčiny nepozornosti řidičů osobních vozidel</a:t>
            </a:r>
            <a:endParaRPr lang="cs-CZ" sz="26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56" y="448759"/>
            <a:ext cx="1440000" cy="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 descr="BES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4675" y="974683"/>
            <a:ext cx="403361" cy="360000"/>
          </a:xfrm>
          <a:prstGeom prst="rect">
            <a:avLst/>
          </a:prstGeom>
        </p:spPr>
      </p:pic>
      <p:sp>
        <p:nvSpPr>
          <p:cNvPr id="17" name="Zástupný symbol pro obsah 10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5204"/>
          </a:xfrm>
        </p:spPr>
        <p:txBody>
          <a:bodyPr>
            <a:noAutofit/>
          </a:bodyPr>
          <a:lstStyle/>
          <a:p>
            <a:pPr algn="just"/>
            <a:r>
              <a:rPr lang="cs-CZ" sz="1600" b="1" dirty="0" smtClean="0">
                <a:solidFill>
                  <a:srgbClr val="00ADEA"/>
                </a:solidFill>
              </a:rPr>
              <a:t>podíly příčin nepozornosti dle pohlaví</a:t>
            </a:r>
          </a:p>
          <a:p>
            <a:pPr algn="just"/>
            <a:r>
              <a:rPr lang="cs-CZ" sz="1600" b="1" dirty="0" smtClean="0">
                <a:solidFill>
                  <a:srgbClr val="00ADEA"/>
                </a:solidFill>
              </a:rPr>
              <a:t>rozdíly: muži - vyšší podíl únavy, ženy – vyšší podíl </a:t>
            </a:r>
            <a:r>
              <a:rPr lang="cs-CZ" sz="1600" b="1" dirty="0" smtClean="0">
                <a:solidFill>
                  <a:srgbClr val="00ADEA"/>
                </a:solidFill>
              </a:rPr>
              <a:t>rozptýlení</a:t>
            </a:r>
            <a:endParaRPr lang="cs-CZ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4" name="Graf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599811"/>
              </p:ext>
            </p:extLst>
          </p:nvPr>
        </p:nvGraphicFramePr>
        <p:xfrm>
          <a:off x="1" y="2132856"/>
          <a:ext cx="9144000" cy="429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74224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BESIP v ČR - realita</a:t>
            </a:r>
            <a:endParaRPr lang="cs-CZ" dirty="0"/>
          </a:p>
        </p:txBody>
      </p:sp>
      <p:grpSp>
        <p:nvGrpSpPr>
          <p:cNvPr id="5" name="Skupina 11"/>
          <p:cNvGrpSpPr/>
          <p:nvPr/>
        </p:nvGrpSpPr>
        <p:grpSpPr>
          <a:xfrm>
            <a:off x="0" y="198000"/>
            <a:ext cx="9144000" cy="1368152"/>
            <a:chOff x="0" y="17280"/>
            <a:chExt cx="9144000" cy="1368152"/>
          </a:xfrm>
        </p:grpSpPr>
        <p:sp>
          <p:nvSpPr>
            <p:cNvPr id="7" name="Obdélník 3"/>
            <p:cNvSpPr/>
            <p:nvPr/>
          </p:nvSpPr>
          <p:spPr>
            <a:xfrm>
              <a:off x="0" y="161296"/>
              <a:ext cx="9144000" cy="1080120"/>
            </a:xfrm>
            <a:prstGeom prst="rect">
              <a:avLst/>
            </a:prstGeom>
            <a:solidFill>
              <a:srgbClr val="00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 sz="2800" b="1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7020272" y="17280"/>
              <a:ext cx="1512168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Obdélník 8"/>
          <p:cNvSpPr/>
          <p:nvPr/>
        </p:nvSpPr>
        <p:spPr>
          <a:xfrm>
            <a:off x="0" y="6497960"/>
            <a:ext cx="9144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sz="1400" dirty="0">
                <a:solidFill>
                  <a:schemeClr val="bg1"/>
                </a:solidFill>
              </a:rPr>
              <a:t>facebook.com/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twitter.com/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youtube.com/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instagram.com/</a:t>
            </a:r>
            <a:r>
              <a:rPr lang="cs-CZ" sz="1400" dirty="0" err="1">
                <a:solidFill>
                  <a:schemeClr val="bg1"/>
                </a:solidFill>
              </a:rPr>
              <a:t>ibesip</a:t>
            </a:r>
            <a:r>
              <a:rPr lang="cs-CZ" sz="1400" dirty="0">
                <a:solidFill>
                  <a:schemeClr val="bg1"/>
                </a:solidFill>
              </a:rPr>
              <a:t>       www.ibesip.cz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632301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b="1" dirty="0" smtClean="0">
                <a:solidFill>
                  <a:schemeClr val="bg1"/>
                </a:solidFill>
              </a:rPr>
              <a:t>Mapa omezení na cestě ČR- Chorvatsko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VÃ½sledek obrÃ¡zku pro logo ministerstvo doprav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56" y="448759"/>
            <a:ext cx="1440000" cy="3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 descr="BESI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4675" y="974683"/>
            <a:ext cx="403361" cy="36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8"/>
          <a:stretch/>
        </p:blipFill>
        <p:spPr>
          <a:xfrm>
            <a:off x="0" y="1628800"/>
            <a:ext cx="9144000" cy="425748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60212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Mapu veškerých omezení najdete </a:t>
            </a:r>
            <a:r>
              <a:rPr lang="cs-CZ" dirty="0" smtClean="0">
                <a:hlinkClick r:id="rId6"/>
              </a:rPr>
              <a:t>ZDE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71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360</Words>
  <Application>Microsoft Office PowerPoint</Application>
  <PresentationFormat>Předvádění na obrazovce (4:3)</PresentationFormat>
  <Paragraphs>86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</vt:lpstr>
      <vt:lpstr>Verdana</vt:lpstr>
      <vt:lpstr>Motiv sady Office</vt:lpstr>
      <vt:lpstr>Prezentace aplikace PowerPoint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BESIP v ČR - realita</vt:lpstr>
      <vt:lpstr>Prezentace aplikace PowerPoint</vt:lpstr>
    </vt:vector>
  </TitlesOfParts>
  <Company>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karel.panek</dc:creator>
  <cp:lastModifiedBy>Lukáš Kadula</cp:lastModifiedBy>
  <cp:revision>383</cp:revision>
  <dcterms:created xsi:type="dcterms:W3CDTF">2013-04-24T13:54:01Z</dcterms:created>
  <dcterms:modified xsi:type="dcterms:W3CDTF">2018-06-26T09:30:57Z</dcterms:modified>
</cp:coreProperties>
</file>